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2" r:id="rId3"/>
    <p:sldId id="290" r:id="rId4"/>
    <p:sldId id="268" r:id="rId5"/>
    <p:sldId id="276" r:id="rId6"/>
    <p:sldId id="258" r:id="rId7"/>
    <p:sldId id="275" r:id="rId8"/>
    <p:sldId id="259" r:id="rId9"/>
    <p:sldId id="280" r:id="rId10"/>
    <p:sldId id="277" r:id="rId11"/>
    <p:sldId id="270" r:id="rId12"/>
    <p:sldId id="278" r:id="rId13"/>
    <p:sldId id="271" r:id="rId14"/>
    <p:sldId id="279" r:id="rId15"/>
    <p:sldId id="289" r:id="rId16"/>
    <p:sldId id="287" r:id="rId17"/>
    <p:sldId id="281" r:id="rId18"/>
    <p:sldId id="282" r:id="rId19"/>
    <p:sldId id="283" r:id="rId20"/>
    <p:sldId id="292" r:id="rId21"/>
    <p:sldId id="291" r:id="rId22"/>
    <p:sldId id="293" r:id="rId23"/>
    <p:sldId id="285" r:id="rId24"/>
    <p:sldId id="294" r:id="rId25"/>
    <p:sldId id="288" r:id="rId26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FF33"/>
    <a:srgbClr val="FFCCCC"/>
    <a:srgbClr val="FFCC66"/>
    <a:srgbClr val="FFFFFF"/>
    <a:srgbClr val="6EC5CC"/>
    <a:srgbClr val="8D84BD"/>
    <a:srgbClr val="E76291"/>
    <a:srgbClr val="FFCC99"/>
    <a:srgbClr val="FF0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8" autoAdjust="0"/>
    <p:restoredTop sz="95586" autoAdjust="0"/>
  </p:normalViewPr>
  <p:slideViewPr>
    <p:cSldViewPr>
      <p:cViewPr varScale="1">
        <p:scale>
          <a:sx n="70" d="100"/>
          <a:sy n="70" d="100"/>
        </p:scale>
        <p:origin x="-1296" y="-96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  <p:extLst>
      <p:ext uri="{BB962C8B-B14F-4D97-AF65-F5344CB8AC3E}">
        <p14:creationId xmlns=""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17942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2" name="テキスト ボックス 1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音楽づくり授業 </a:t>
            </a:r>
            <a:r>
              <a:rPr lang="ja-JP" altLang="en-US" dirty="0" smtClean="0"/>
              <a:t>②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862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前回の復習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6" name="円/楕円 15"/>
          <p:cNvSpPr/>
          <p:nvPr/>
        </p:nvSpPr>
        <p:spPr bwMode="auto">
          <a:xfrm rot="1180531">
            <a:off x="7457859" y="1107669"/>
            <a:ext cx="2244768" cy="126013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 rot="1180531">
            <a:off x="7458167" y="1107669"/>
            <a:ext cx="2244768" cy="12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みんな</a:t>
            </a:r>
            <a:endParaRPr lang="en-US" altLang="ja-JP" sz="20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覚えてるかな？</a:t>
            </a:r>
            <a:endParaRPr lang="en-US" altLang="ja-JP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79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imada\Desktop\bansho1_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3681230"/>
            <a:ext cx="5472608" cy="2772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前回の復習 </a:t>
            </a:r>
            <a:r>
              <a:rPr kumimoji="1" lang="en-US" altLang="ja-JP" dirty="0" smtClean="0"/>
              <a:t>- </a:t>
            </a:r>
            <a:r>
              <a:rPr kumimoji="1" lang="ja-JP" altLang="en-US" dirty="0" smtClean="0"/>
              <a:t>音の高さを変えてみよう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★言葉の上がり下がりを手がかりにしよう</a:t>
            </a:r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>
          <a:xfrm>
            <a:off x="113657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き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171264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み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2288704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9" name="角丸四角形 8"/>
          <p:cNvSpPr/>
          <p:nvPr/>
        </p:nvSpPr>
        <p:spPr>
          <a:xfrm>
            <a:off x="2864768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ぼ</a:t>
            </a:r>
          </a:p>
        </p:txBody>
      </p:sp>
      <p:sp>
        <p:nvSpPr>
          <p:cNvPr id="10" name="角丸四角形 9"/>
          <p:cNvSpPr/>
          <p:nvPr/>
        </p:nvSpPr>
        <p:spPr>
          <a:xfrm>
            <a:off x="3440832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く</a:t>
            </a:r>
          </a:p>
        </p:txBody>
      </p:sp>
      <p:sp>
        <p:nvSpPr>
          <p:cNvPr id="11" name="角丸四角形 10"/>
          <p:cNvSpPr/>
          <p:nvPr/>
        </p:nvSpPr>
        <p:spPr>
          <a:xfrm>
            <a:off x="401689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12" name="角丸四角形 11"/>
          <p:cNvSpPr/>
          <p:nvPr/>
        </p:nvSpPr>
        <p:spPr>
          <a:xfrm>
            <a:off x="459296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は</a:t>
            </a:r>
          </a:p>
        </p:txBody>
      </p:sp>
      <p:sp>
        <p:nvSpPr>
          <p:cNvPr id="13" name="角丸四角形 12"/>
          <p:cNvSpPr/>
          <p:nvPr/>
        </p:nvSpPr>
        <p:spPr>
          <a:xfrm>
            <a:off x="5889104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14" name="角丸四角形 13"/>
          <p:cNvSpPr/>
          <p:nvPr/>
        </p:nvSpPr>
        <p:spPr>
          <a:xfrm>
            <a:off x="6465168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も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7041232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だ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761729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ち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819336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だ</a:t>
            </a:r>
          </a:p>
        </p:txBody>
      </p:sp>
      <p:cxnSp>
        <p:nvCxnSpPr>
          <p:cNvPr id="18" name="直線コネクタ 17"/>
          <p:cNvCxnSpPr/>
          <p:nvPr/>
        </p:nvCxnSpPr>
        <p:spPr bwMode="auto">
          <a:xfrm>
            <a:off x="920552" y="2467496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線コネクタ 18"/>
          <p:cNvCxnSpPr/>
          <p:nvPr/>
        </p:nvCxnSpPr>
        <p:spPr bwMode="auto">
          <a:xfrm>
            <a:off x="920552" y="3212976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円/楕円 19"/>
          <p:cNvSpPr/>
          <p:nvPr/>
        </p:nvSpPr>
        <p:spPr bwMode="auto">
          <a:xfrm>
            <a:off x="1280592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円/楕円 20"/>
          <p:cNvSpPr/>
          <p:nvPr/>
        </p:nvSpPr>
        <p:spPr bwMode="auto">
          <a:xfrm>
            <a:off x="1856656" y="270892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円/楕円 21"/>
          <p:cNvSpPr/>
          <p:nvPr/>
        </p:nvSpPr>
        <p:spPr bwMode="auto">
          <a:xfrm>
            <a:off x="2504728" y="270892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円/楕円 22"/>
          <p:cNvSpPr/>
          <p:nvPr/>
        </p:nvSpPr>
        <p:spPr bwMode="auto">
          <a:xfrm>
            <a:off x="3080792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3602662" y="2691106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円/楕円 24"/>
          <p:cNvSpPr/>
          <p:nvPr/>
        </p:nvSpPr>
        <p:spPr bwMode="auto">
          <a:xfrm>
            <a:off x="4160912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円/楕円 25"/>
          <p:cNvSpPr/>
          <p:nvPr/>
        </p:nvSpPr>
        <p:spPr bwMode="auto">
          <a:xfrm>
            <a:off x="4808984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円/楕円 26"/>
          <p:cNvSpPr/>
          <p:nvPr/>
        </p:nvSpPr>
        <p:spPr bwMode="auto">
          <a:xfrm>
            <a:off x="6105128" y="314096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円/楕円 27"/>
          <p:cNvSpPr/>
          <p:nvPr/>
        </p:nvSpPr>
        <p:spPr bwMode="auto">
          <a:xfrm>
            <a:off x="6681192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円/楕円 28"/>
          <p:cNvSpPr/>
          <p:nvPr/>
        </p:nvSpPr>
        <p:spPr bwMode="auto">
          <a:xfrm>
            <a:off x="7257256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円/楕円 29"/>
          <p:cNvSpPr/>
          <p:nvPr/>
        </p:nvSpPr>
        <p:spPr bwMode="auto">
          <a:xfrm>
            <a:off x="7833320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1" name="円/楕円 30"/>
          <p:cNvSpPr/>
          <p:nvPr/>
        </p:nvSpPr>
        <p:spPr bwMode="auto">
          <a:xfrm>
            <a:off x="8409384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2" name="直線コネクタ 31"/>
          <p:cNvCxnSpPr>
            <a:stCxn id="20" idx="3"/>
            <a:endCxn id="21" idx="7"/>
          </p:cNvCxnSpPr>
          <p:nvPr/>
        </p:nvCxnSpPr>
        <p:spPr bwMode="auto">
          <a:xfrm flipV="1">
            <a:off x="1312228" y="2740556"/>
            <a:ext cx="728816" cy="51279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線コネクタ 32"/>
          <p:cNvCxnSpPr>
            <a:stCxn id="27" idx="3"/>
            <a:endCxn id="28" idx="7"/>
          </p:cNvCxnSpPr>
          <p:nvPr/>
        </p:nvCxnSpPr>
        <p:spPr bwMode="auto">
          <a:xfrm flipV="1">
            <a:off x="6136764" y="2380516"/>
            <a:ext cx="728816" cy="94484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直線コネクタ 33"/>
          <p:cNvCxnSpPr>
            <a:stCxn id="22" idx="2"/>
            <a:endCxn id="21" idx="6"/>
          </p:cNvCxnSpPr>
          <p:nvPr/>
        </p:nvCxnSpPr>
        <p:spPr bwMode="auto">
          <a:xfrm flipH="1">
            <a:off x="2072680" y="2816932"/>
            <a:ext cx="43204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線コネクタ 34"/>
          <p:cNvCxnSpPr>
            <a:stCxn id="29" idx="2"/>
            <a:endCxn id="28" idx="6"/>
          </p:cNvCxnSpPr>
          <p:nvPr/>
        </p:nvCxnSpPr>
        <p:spPr bwMode="auto">
          <a:xfrm flipH="1">
            <a:off x="6897216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線コネクタ 35"/>
          <p:cNvCxnSpPr>
            <a:stCxn id="26" idx="2"/>
            <a:endCxn id="25" idx="6"/>
          </p:cNvCxnSpPr>
          <p:nvPr/>
        </p:nvCxnSpPr>
        <p:spPr bwMode="auto">
          <a:xfrm flipH="1">
            <a:off x="4376936" y="3176972"/>
            <a:ext cx="43204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テキスト ボックス 36"/>
          <p:cNvSpPr txBox="1"/>
          <p:nvPr/>
        </p:nvSpPr>
        <p:spPr>
          <a:xfrm>
            <a:off x="632520" y="3573017"/>
            <a:ext cx="8784976" cy="461643"/>
          </a:xfrm>
          <a:prstGeom prst="rect">
            <a:avLst/>
          </a:prstGeom>
          <a:solidFill>
            <a:schemeClr val="bg1"/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あくまでも目安なので、同じ音を続けなくてもいいよ。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8" name="円/楕円 37"/>
          <p:cNvSpPr/>
          <p:nvPr/>
        </p:nvSpPr>
        <p:spPr bwMode="auto">
          <a:xfrm rot="2999950">
            <a:off x="2543049" y="2081120"/>
            <a:ext cx="704528" cy="118057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9" name="円/楕円 38"/>
          <p:cNvSpPr/>
          <p:nvPr/>
        </p:nvSpPr>
        <p:spPr bwMode="auto">
          <a:xfrm rot="2164607">
            <a:off x="6176439" y="2147425"/>
            <a:ext cx="704528" cy="144988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0" name="円/楕円 39"/>
          <p:cNvSpPr/>
          <p:nvPr/>
        </p:nvSpPr>
        <p:spPr bwMode="auto">
          <a:xfrm rot="18570895">
            <a:off x="3645302" y="2411652"/>
            <a:ext cx="704528" cy="114915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41" name="直線コネクタ 40"/>
          <p:cNvCxnSpPr>
            <a:stCxn id="25" idx="5"/>
            <a:endCxn id="23" idx="1"/>
          </p:cNvCxnSpPr>
          <p:nvPr/>
        </p:nvCxnSpPr>
        <p:spPr bwMode="auto">
          <a:xfrm flipH="1" flipV="1">
            <a:off x="3112428" y="2380516"/>
            <a:ext cx="1232872" cy="87283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線コネクタ 42"/>
          <p:cNvCxnSpPr>
            <a:stCxn id="23" idx="7"/>
            <a:endCxn id="22" idx="3"/>
          </p:cNvCxnSpPr>
          <p:nvPr/>
        </p:nvCxnSpPr>
        <p:spPr bwMode="auto">
          <a:xfrm flipH="1">
            <a:off x="2536364" y="2380516"/>
            <a:ext cx="728816" cy="51279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円/楕円 43"/>
          <p:cNvSpPr/>
          <p:nvPr/>
        </p:nvSpPr>
        <p:spPr bwMode="auto">
          <a:xfrm rot="14061591">
            <a:off x="1361304" y="2371287"/>
            <a:ext cx="704528" cy="126466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67" name="直線コネクタ 66"/>
          <p:cNvCxnSpPr>
            <a:stCxn id="30" idx="2"/>
            <a:endCxn id="29" idx="6"/>
          </p:cNvCxnSpPr>
          <p:nvPr/>
        </p:nvCxnSpPr>
        <p:spPr bwMode="auto">
          <a:xfrm flipH="1">
            <a:off x="7473280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直線コネクタ 69"/>
          <p:cNvCxnSpPr>
            <a:stCxn id="31" idx="2"/>
            <a:endCxn id="30" idx="6"/>
          </p:cNvCxnSpPr>
          <p:nvPr/>
        </p:nvCxnSpPr>
        <p:spPr bwMode="auto">
          <a:xfrm flipH="1">
            <a:off x="8049344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="" xmlns:p14="http://schemas.microsoft.com/office/powerpoint/2010/main" val="249613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前回</a:t>
            </a:r>
            <a:r>
              <a:rPr lang="ja-JP" altLang="en-US" dirty="0" smtClean="0"/>
              <a:t>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音階</a:t>
            </a:r>
            <a:r>
              <a:rPr lang="ja-JP" altLang="en-US" sz="2000" kern="0" dirty="0" smtClean="0"/>
              <a:t>の</a:t>
            </a:r>
            <a:r>
              <a:rPr lang="ja-JP" altLang="en-US" sz="2000" kern="0" dirty="0" err="1" smtClean="0"/>
              <a:t>まほうを</a:t>
            </a:r>
            <a:r>
              <a:rPr lang="ja-JP" altLang="en-US" sz="2000" kern="0" dirty="0" smtClean="0"/>
              <a:t>かけよう（都節音階・沖縄音階・ペンタトニック）</a:t>
            </a:r>
            <a:endParaRPr lang="en-US" altLang="ja-JP" sz="2000" kern="0" dirty="0" smtClean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6" name="円/楕円 15"/>
          <p:cNvSpPr/>
          <p:nvPr/>
        </p:nvSpPr>
        <p:spPr bwMode="auto">
          <a:xfrm rot="1180531">
            <a:off x="7457859" y="1107669"/>
            <a:ext cx="2244768" cy="126013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 rot="1180531">
            <a:off x="7458167" y="1107669"/>
            <a:ext cx="2244768" cy="12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みんな</a:t>
            </a:r>
            <a:endParaRPr lang="en-US" altLang="ja-JP" sz="20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覚えてるかな？</a:t>
            </a:r>
            <a:endParaRPr lang="en-US" altLang="ja-JP" sz="2000" b="1" dirty="0" smtClean="0">
              <a:solidFill>
                <a:schemeClr val="tx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232920" y="336687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みやこぶし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515416" y="336687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おきなわ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176879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音階</a:t>
            </a:r>
            <a:r>
              <a:rPr lang="ja-JP" altLang="en-US" dirty="0" smtClean="0"/>
              <a:t>の</a:t>
            </a:r>
            <a:r>
              <a:rPr lang="ja-JP" altLang="en-US" dirty="0" err="1" smtClean="0"/>
              <a:t>まほうを</a:t>
            </a:r>
            <a:r>
              <a:rPr lang="ja-JP" altLang="en-US" dirty="0" smtClean="0"/>
              <a:t>かけよう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★音階の音にしてみよう</a:t>
            </a:r>
            <a:endParaRPr kumimoji="1" lang="en-US" altLang="ja-JP" dirty="0" smtClean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60512" y="1650080"/>
            <a:ext cx="2432927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都節音階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728864" y="1645378"/>
            <a:ext cx="2424127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沖縄音階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969691" y="1628800"/>
            <a:ext cx="242896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ペンタトニック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9" name="グループ化 8"/>
          <p:cNvGrpSpPr>
            <a:grpSpLocks noChangeAspect="1"/>
          </p:cNvGrpSpPr>
          <p:nvPr/>
        </p:nvGrpSpPr>
        <p:grpSpPr>
          <a:xfrm>
            <a:off x="560512" y="2064470"/>
            <a:ext cx="2432930" cy="4106134"/>
            <a:chOff x="488504" y="2056978"/>
            <a:chExt cx="2562225" cy="4324350"/>
          </a:xfrm>
        </p:grpSpPr>
        <p:pic>
          <p:nvPicPr>
            <p:cNvPr id="2050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04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正方形/長方形 5"/>
            <p:cNvSpPr/>
            <p:nvPr/>
          </p:nvSpPr>
          <p:spPr bwMode="auto">
            <a:xfrm>
              <a:off x="1568624" y="2276872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14" name="正方形/長方形 13"/>
            <p:cNvSpPr/>
            <p:nvPr/>
          </p:nvSpPr>
          <p:spPr bwMode="auto">
            <a:xfrm>
              <a:off x="1568623" y="2592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シ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5" name="正方形/長方形 14"/>
            <p:cNvSpPr/>
            <p:nvPr/>
          </p:nvSpPr>
          <p:spPr bwMode="auto">
            <a:xfrm>
              <a:off x="1568623" y="3212976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ラ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6" name="正方形/長方形 15"/>
            <p:cNvSpPr/>
            <p:nvPr/>
          </p:nvSpPr>
          <p:spPr bwMode="auto">
            <a:xfrm>
              <a:off x="1568622" y="4500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ファ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7" name="正方形/長方形 16"/>
            <p:cNvSpPr/>
            <p:nvPr/>
          </p:nvSpPr>
          <p:spPr bwMode="auto">
            <a:xfrm>
              <a:off x="1568622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8" name="正方形/長方形 17"/>
            <p:cNvSpPr/>
            <p:nvPr/>
          </p:nvSpPr>
          <p:spPr bwMode="auto">
            <a:xfrm>
              <a:off x="1568621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grpSp>
        <p:nvGrpSpPr>
          <p:cNvPr id="13" name="グループ化 12"/>
          <p:cNvGrpSpPr>
            <a:grpSpLocks noChangeAspect="1"/>
          </p:cNvGrpSpPr>
          <p:nvPr/>
        </p:nvGrpSpPr>
        <p:grpSpPr>
          <a:xfrm>
            <a:off x="3728864" y="2064470"/>
            <a:ext cx="2432930" cy="4106134"/>
            <a:chOff x="3656856" y="2056978"/>
            <a:chExt cx="2562225" cy="4324350"/>
          </a:xfrm>
        </p:grpSpPr>
        <p:pic>
          <p:nvPicPr>
            <p:cNvPr id="7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856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正方形/長方形 18"/>
            <p:cNvSpPr/>
            <p:nvPr/>
          </p:nvSpPr>
          <p:spPr bwMode="auto">
            <a:xfrm>
              <a:off x="4736976" y="2275194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20" name="正方形/長方形 19"/>
            <p:cNvSpPr/>
            <p:nvPr/>
          </p:nvSpPr>
          <p:spPr bwMode="auto">
            <a:xfrm>
              <a:off x="4736767" y="2592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シ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1" name="正方形/長方形 20"/>
            <p:cNvSpPr/>
            <p:nvPr/>
          </p:nvSpPr>
          <p:spPr bwMode="auto">
            <a:xfrm>
              <a:off x="4736976" y="3861048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ソ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2" name="正方形/長方形 21"/>
            <p:cNvSpPr/>
            <p:nvPr/>
          </p:nvSpPr>
          <p:spPr bwMode="auto">
            <a:xfrm>
              <a:off x="4727706" y="4500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ファ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正方形/長方形 22"/>
            <p:cNvSpPr/>
            <p:nvPr/>
          </p:nvSpPr>
          <p:spPr bwMode="auto">
            <a:xfrm>
              <a:off x="4727706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4" name="正方形/長方形 23"/>
            <p:cNvSpPr/>
            <p:nvPr/>
          </p:nvSpPr>
          <p:spPr bwMode="auto">
            <a:xfrm>
              <a:off x="4727705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grpSp>
        <p:nvGrpSpPr>
          <p:cNvPr id="31" name="グループ化 30"/>
          <p:cNvGrpSpPr>
            <a:grpSpLocks noChangeAspect="1"/>
          </p:cNvGrpSpPr>
          <p:nvPr/>
        </p:nvGrpSpPr>
        <p:grpSpPr>
          <a:xfrm>
            <a:off x="6969691" y="2064470"/>
            <a:ext cx="2441731" cy="4106134"/>
            <a:chOff x="6897216" y="2056978"/>
            <a:chExt cx="2571494" cy="4324350"/>
          </a:xfrm>
        </p:grpSpPr>
        <p:pic>
          <p:nvPicPr>
            <p:cNvPr id="8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7216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正方形/長方形 24"/>
            <p:cNvSpPr/>
            <p:nvPr/>
          </p:nvSpPr>
          <p:spPr bwMode="auto">
            <a:xfrm>
              <a:off x="7977337" y="2276872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26" name="正方形/長方形 25"/>
            <p:cNvSpPr/>
            <p:nvPr/>
          </p:nvSpPr>
          <p:spPr bwMode="auto">
            <a:xfrm>
              <a:off x="7977336" y="3212976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ラ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7" name="正方形/長方形 26"/>
            <p:cNvSpPr/>
            <p:nvPr/>
          </p:nvSpPr>
          <p:spPr bwMode="auto">
            <a:xfrm>
              <a:off x="7986605" y="3861048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ソ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8" name="正方形/長方形 27"/>
            <p:cNvSpPr/>
            <p:nvPr/>
          </p:nvSpPr>
          <p:spPr bwMode="auto">
            <a:xfrm>
              <a:off x="7977335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9" name="正方形/長方形 28"/>
            <p:cNvSpPr/>
            <p:nvPr/>
          </p:nvSpPr>
          <p:spPr bwMode="auto">
            <a:xfrm>
              <a:off x="7973162" y="5445224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 smtClean="0">
                  <a:latin typeface="メイリオ"/>
                  <a:ea typeface="メイリオ"/>
                  <a:cs typeface="メイリオ"/>
                </a:rPr>
                <a:t>レ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0" name="正方形/長方形 29"/>
            <p:cNvSpPr/>
            <p:nvPr/>
          </p:nvSpPr>
          <p:spPr bwMode="auto">
            <a:xfrm>
              <a:off x="7973161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sp>
        <p:nvSpPr>
          <p:cNvPr id="32" name="テキスト ボックス 31"/>
          <p:cNvSpPr txBox="1"/>
          <p:nvPr/>
        </p:nvSpPr>
        <p:spPr>
          <a:xfrm>
            <a:off x="1136576" y="149843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みやこぶし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345872" y="149843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おきなわ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175700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776536" y="3455464"/>
            <a:ext cx="8352928" cy="523135"/>
          </a:xfrm>
          <a:prstGeom prst="roundRect">
            <a:avLst/>
          </a:prstGeom>
          <a:solidFill>
            <a:srgbClr val="FFCC6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ステップアップしよう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3" name="下矢印 2"/>
          <p:cNvSpPr/>
          <p:nvPr/>
        </p:nvSpPr>
        <p:spPr bwMode="auto">
          <a:xfrm>
            <a:off x="4520952" y="4149080"/>
            <a:ext cx="648072" cy="720080"/>
          </a:xfrm>
          <a:prstGeom prst="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2369713" y="5066104"/>
            <a:ext cx="4950550" cy="523135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indent="-45720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ja-JP" altLang="en-US" sz="2400" b="1" dirty="0">
                <a:solidFill>
                  <a:sysClr val="windowText" lastClr="000000"/>
                </a:solidFill>
                <a:latin typeface="メイリオ"/>
                <a:ea typeface="メイリオ"/>
                <a:cs typeface="メイリオ"/>
              </a:rPr>
              <a:t>④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メイリオ"/>
                <a:ea typeface="メイリオ"/>
                <a:cs typeface="メイリオ"/>
              </a:rPr>
              <a:t>伴奏に合うメロディーにしよう</a:t>
            </a: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音階</a:t>
            </a:r>
            <a:r>
              <a:rPr lang="ja-JP" altLang="en-US" sz="2000" kern="0" dirty="0" smtClean="0"/>
              <a:t>の</a:t>
            </a:r>
            <a:r>
              <a:rPr lang="ja-JP" altLang="en-US" sz="2000" kern="0" dirty="0" err="1" smtClean="0"/>
              <a:t>まほうを</a:t>
            </a:r>
            <a:r>
              <a:rPr lang="ja-JP" altLang="en-US" sz="2000" kern="0" dirty="0" smtClean="0"/>
              <a:t>かけよう（都節音階・沖縄音階・ペンタトニック）</a:t>
            </a:r>
            <a:endParaRPr lang="en-US" altLang="ja-JP" sz="2000" kern="0" dirty="0" smtClean="0"/>
          </a:p>
        </p:txBody>
      </p:sp>
      <p:sp>
        <p:nvSpPr>
          <p:cNvPr id="16" name="角丸四角形吹き出し 15"/>
          <p:cNvSpPr/>
          <p:nvPr/>
        </p:nvSpPr>
        <p:spPr bwMode="auto">
          <a:xfrm>
            <a:off x="6249144" y="4149080"/>
            <a:ext cx="2880320" cy="720080"/>
          </a:xfrm>
          <a:prstGeom prst="wedgeRoundRectCallout">
            <a:avLst>
              <a:gd name="adj1" fmla="val -38778"/>
              <a:gd name="adj2" fmla="val 72637"/>
              <a:gd name="adj3" fmla="val 16667"/>
            </a:avLst>
          </a:prstGeom>
          <a:solidFill>
            <a:srgbClr val="82AAD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やり方は後で説明するね！</a:t>
            </a:r>
            <a:endParaRPr lang="en-US" altLang="ja-JP" sz="18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232920" y="336687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みやこぶし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507880" y="3366872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おきなわ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200740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8</a:t>
            </a:r>
            <a:r>
              <a:rPr lang="ja-JP" altLang="en-US" dirty="0" smtClean="0"/>
              <a:t>小節の歌をつくってみよう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5" name="円/楕円 14"/>
          <p:cNvSpPr/>
          <p:nvPr/>
        </p:nvSpPr>
        <p:spPr bwMode="auto">
          <a:xfrm>
            <a:off x="776536" y="378904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テキスト プレースホルダー 6"/>
          <p:cNvSpPr txBox="1">
            <a:spLocks/>
          </p:cNvSpPr>
          <p:nvPr/>
        </p:nvSpPr>
        <p:spPr bwMode="auto">
          <a:xfrm>
            <a:off x="1100572" y="4005064"/>
            <a:ext cx="7704856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3600" b="1" dirty="0" smtClean="0">
                <a:solidFill>
                  <a:schemeClr val="tx1"/>
                </a:solidFill>
              </a:rPr>
              <a:t>グループでよく話し合って</a:t>
            </a:r>
            <a:endParaRPr lang="en-US" altLang="ja-JP" sz="36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600" b="1" dirty="0">
                <a:solidFill>
                  <a:schemeClr val="tx1"/>
                </a:solidFill>
              </a:rPr>
              <a:t>歌</a:t>
            </a:r>
            <a:r>
              <a:rPr lang="ja-JP" altLang="en-US" sz="3600" b="1" dirty="0" smtClean="0">
                <a:solidFill>
                  <a:schemeClr val="tx1"/>
                </a:solidFill>
              </a:rPr>
              <a:t>をつくってみよう！</a:t>
            </a:r>
            <a:endParaRPr lang="en-US" altLang="ja-JP" sz="3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79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288704" y="3038763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ばんそう</a:t>
            </a:r>
            <a:r>
              <a:rPr kumimoji="1" lang="ja-JP" altLang="en-US" sz="1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154032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screen"/>
          <a:srcRect t="3796" b="3796"/>
          <a:stretch/>
        </p:blipFill>
        <p:spPr bwMode="auto">
          <a:xfrm>
            <a:off x="776536" y="1052736"/>
            <a:ext cx="4104456" cy="157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424608" y="2636912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ソミド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814826" y="2636912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レシソ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4182685"/>
            <a:ext cx="9383216" cy="183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99256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496616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15280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656856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241032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ド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25208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endParaRPr kumimoji="1" lang="ja-JP" altLang="en-US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47328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07268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160912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49344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55340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745088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321152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280592" y="5373216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ソミド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551130" y="5373216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ソミド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761312" y="5373216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ソミド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1" name="角丸四角形吹き出し 50"/>
          <p:cNvSpPr/>
          <p:nvPr/>
        </p:nvSpPr>
        <p:spPr bwMode="auto">
          <a:xfrm>
            <a:off x="5889104" y="1484784"/>
            <a:ext cx="3096344" cy="2016224"/>
          </a:xfrm>
          <a:prstGeom prst="wedgeRoundRectCallout">
            <a:avLst>
              <a:gd name="adj1" fmla="val -76444"/>
              <a:gd name="adj2" fmla="val -24024"/>
              <a:gd name="adj3" fmla="val 16667"/>
            </a:avLst>
          </a:prstGeom>
          <a:solidFill>
            <a:srgbClr val="82AAD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伴奏の和音の音を</a:t>
            </a:r>
            <a:endParaRPr lang="en-US" altLang="ja-JP" sz="24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メロディーに使えば</a:t>
            </a:r>
            <a:endParaRPr lang="en-US" altLang="ja-JP" sz="24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まちがいない！</a:t>
            </a:r>
            <a:endParaRPr lang="en-US" altLang="ja-JP" sz="2400" b="1" dirty="0" smtClean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512840" y="5157192"/>
            <a:ext cx="553998" cy="1368152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　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レシ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598496" y="546031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701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51" grpId="1" animBg="1"/>
      <p:bldP spid="28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28" y="2347660"/>
            <a:ext cx="1884437" cy="400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SVN\SES_PROJECT\SP-055 授業案検証・商品化\商品化\創作\JMC-V03 オリジナルの歌詞にメロディーをつけよう\Process\提示資料\raw data\bansho2_0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00" t="24337" r="22168" b="27852"/>
          <a:stretch/>
        </p:blipFill>
        <p:spPr bwMode="auto">
          <a:xfrm>
            <a:off x="2360712" y="2481635"/>
            <a:ext cx="6638959" cy="3572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18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/>
              <a:t>今日</a:t>
            </a:r>
            <a:r>
              <a:rPr lang="ja-JP" altLang="en-US" dirty="0" smtClean="0"/>
              <a:t>の伴奏データ</a:t>
            </a:r>
            <a:endParaRPr kumimoji="1" lang="en-US" altLang="ja-JP" dirty="0" smtClean="0"/>
          </a:p>
        </p:txBody>
      </p:sp>
      <p:sp>
        <p:nvSpPr>
          <p:cNvPr id="8" name="角丸四角形 7"/>
          <p:cNvSpPr/>
          <p:nvPr/>
        </p:nvSpPr>
        <p:spPr bwMode="auto">
          <a:xfrm>
            <a:off x="848544" y="1556792"/>
            <a:ext cx="1872208" cy="64807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err="1" smtClean="0">
                <a:latin typeface="メイリオ"/>
                <a:ea typeface="メイリオ"/>
                <a:cs typeface="メイリオ"/>
              </a:rPr>
              <a:t>bansou_a</a:t>
            </a:r>
            <a:endParaRPr lang="en-US" altLang="ja-JP" sz="2400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3008784" y="1556792"/>
            <a:ext cx="1872208" cy="64807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err="1" smtClean="0">
                <a:latin typeface="メイリオ"/>
                <a:ea typeface="メイリオ"/>
                <a:cs typeface="メイリオ"/>
              </a:rPr>
              <a:t>bansou_b</a:t>
            </a:r>
            <a:endParaRPr lang="en-US" altLang="ja-JP" sz="2400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5169024" y="1556792"/>
            <a:ext cx="1872208" cy="64807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err="1" smtClean="0">
                <a:latin typeface="メイリオ"/>
                <a:ea typeface="メイリオ"/>
                <a:cs typeface="メイリオ"/>
              </a:rPr>
              <a:t>bansou_c</a:t>
            </a:r>
            <a:endParaRPr lang="en-US" altLang="ja-JP" sz="2400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7329264" y="1556792"/>
            <a:ext cx="1872208" cy="648072"/>
          </a:xfrm>
          <a:prstGeom prst="roundRect">
            <a:avLst>
              <a:gd name="adj" fmla="val 8305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err="1" smtClean="0">
                <a:latin typeface="メイリオ"/>
                <a:ea typeface="メイリオ"/>
                <a:cs typeface="メイリオ"/>
              </a:rPr>
              <a:t>bansou_d</a:t>
            </a:r>
            <a:endParaRPr lang="en-US" altLang="ja-JP" sz="2400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1064568" y="3212976"/>
            <a:ext cx="503340" cy="191507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2576736" y="5517232"/>
            <a:ext cx="629175" cy="38301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7329264" y="5517232"/>
            <a:ext cx="629175" cy="38301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2616679" y="4264253"/>
            <a:ext cx="2768369" cy="892939"/>
          </a:xfrm>
          <a:prstGeom prst="roundRect">
            <a:avLst>
              <a:gd name="adj" fmla="val 6559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10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24744"/>
            <a:ext cx="956569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5673080" y="1340768"/>
            <a:ext cx="360040" cy="36004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円/楕円 6"/>
          <p:cNvSpPr/>
          <p:nvPr/>
        </p:nvSpPr>
        <p:spPr bwMode="auto">
          <a:xfrm>
            <a:off x="4953000" y="1916832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今日のめあて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1064568" y="3861048"/>
            <a:ext cx="7920880" cy="2159869"/>
          </a:xfrm>
        </p:spPr>
        <p:txBody>
          <a:bodyPr anchor="ctr" anchorCtr="0"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前回学んだ手順を復習し、</a:t>
            </a:r>
            <a:r>
              <a:rPr lang="en-US" altLang="ja-JP" dirty="0" smtClean="0"/>
              <a:t>8</a:t>
            </a:r>
            <a:r>
              <a:rPr lang="ja-JP" altLang="en-US" dirty="0" smtClean="0"/>
              <a:t>小節の歌をつくります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より音楽的にするための方法を説明します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○○○○に合ったメロディーにします</a:t>
            </a:r>
            <a:endParaRPr lang="en-US" altLang="ja-JP" dirty="0" smtClean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1100572" y="1556793"/>
            <a:ext cx="7704856" cy="1368151"/>
          </a:xfrm>
        </p:spPr>
        <p:txBody>
          <a:bodyPr/>
          <a:lstStyle/>
          <a:p>
            <a:r>
              <a:rPr lang="ja-JP" altLang="en-US" dirty="0" smtClean="0"/>
              <a:t>歌詞にメロディーをつけて</a:t>
            </a:r>
            <a:endParaRPr lang="en-US" altLang="ja-JP" dirty="0" smtClean="0"/>
          </a:p>
          <a:p>
            <a:r>
              <a:rPr kumimoji="1" lang="en-US" altLang="ja-JP" dirty="0" smtClean="0"/>
              <a:t>8</a:t>
            </a:r>
            <a:r>
              <a:rPr kumimoji="1" lang="ja-JP" altLang="en-US" dirty="0" smtClean="0"/>
              <a:t>小節の</a:t>
            </a:r>
            <a:r>
              <a:rPr lang="ja-JP" altLang="en-US" dirty="0" smtClean="0"/>
              <a:t>歌をつくろう</a:t>
            </a:r>
            <a:r>
              <a:rPr lang="en-US" altLang="ja-JP" dirty="0" smtClean="0"/>
              <a:t>!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授業の進め方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303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96752"/>
            <a:ext cx="956568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7401272" y="6525344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9" name="円/楕円 8"/>
          <p:cNvSpPr/>
          <p:nvPr/>
        </p:nvSpPr>
        <p:spPr bwMode="auto">
          <a:xfrm>
            <a:off x="7113240" y="1988840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2216696" y="3356992"/>
            <a:ext cx="720080" cy="23762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5069720" y="3487360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</a:t>
            </a:r>
          </a:p>
        </p:txBody>
      </p:sp>
      <p:sp>
        <p:nvSpPr>
          <p:cNvPr id="12" name="角丸四角形 11"/>
          <p:cNvSpPr/>
          <p:nvPr/>
        </p:nvSpPr>
        <p:spPr bwMode="auto">
          <a:xfrm>
            <a:off x="5069720" y="4279448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ミ</a:t>
            </a:r>
          </a:p>
        </p:txBody>
      </p:sp>
      <p:sp>
        <p:nvSpPr>
          <p:cNvPr id="13" name="角丸四角形 12"/>
          <p:cNvSpPr/>
          <p:nvPr/>
        </p:nvSpPr>
        <p:spPr bwMode="auto">
          <a:xfrm>
            <a:off x="5069720" y="5400512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ド</a:t>
            </a:r>
          </a:p>
        </p:txBody>
      </p:sp>
    </p:spTree>
    <p:extLst>
      <p:ext uri="{BB962C8B-B14F-4D97-AF65-F5344CB8AC3E}">
        <p14:creationId xmlns=""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96752"/>
            <a:ext cx="9561512" cy="495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216696" y="2852936"/>
            <a:ext cx="720080" cy="288032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角丸四角形 6"/>
          <p:cNvSpPr/>
          <p:nvPr/>
        </p:nvSpPr>
        <p:spPr bwMode="auto">
          <a:xfrm>
            <a:off x="7154184" y="2924944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ラ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7154184" y="4293096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ミ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7154184" y="5414160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ド</a:t>
            </a:r>
          </a:p>
        </p:txBody>
      </p:sp>
    </p:spTree>
    <p:extLst>
      <p:ext uri="{BB962C8B-B14F-4D97-AF65-F5344CB8AC3E}">
        <p14:creationId xmlns=""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041" y="1124744"/>
            <a:ext cx="957919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16" name="角丸四角形 15"/>
          <p:cNvSpPr/>
          <p:nvPr/>
        </p:nvSpPr>
        <p:spPr bwMode="auto">
          <a:xfrm>
            <a:off x="2201010" y="3284984"/>
            <a:ext cx="720080" cy="23762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円/楕円 16"/>
          <p:cNvSpPr/>
          <p:nvPr/>
        </p:nvSpPr>
        <p:spPr bwMode="auto">
          <a:xfrm>
            <a:off x="5529064" y="1988840"/>
            <a:ext cx="360040" cy="21602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4592960" y="2852936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ラ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4592960" y="3933056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ファ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4592960" y="4766088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レ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1183690"/>
            <a:ext cx="9617968" cy="498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19" name="角丸四角形 18"/>
          <p:cNvSpPr/>
          <p:nvPr/>
        </p:nvSpPr>
        <p:spPr bwMode="auto">
          <a:xfrm>
            <a:off x="2144688" y="2348880"/>
            <a:ext cx="720080" cy="288032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5601072" y="3501008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</a:t>
            </a:r>
          </a:p>
        </p:txBody>
      </p:sp>
      <p:sp>
        <p:nvSpPr>
          <p:cNvPr id="25" name="角丸四角形 24"/>
          <p:cNvSpPr/>
          <p:nvPr/>
        </p:nvSpPr>
        <p:spPr bwMode="auto">
          <a:xfrm>
            <a:off x="5601072" y="4077072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ファ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5601072" y="4869160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レ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角丸四角形 26"/>
          <p:cNvSpPr/>
          <p:nvPr/>
        </p:nvSpPr>
        <p:spPr bwMode="auto">
          <a:xfrm>
            <a:off x="5601072" y="2348880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シ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1196752"/>
            <a:ext cx="95792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伴奏に合ったメロディーの作り方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19" name="角丸四角形 18"/>
          <p:cNvSpPr/>
          <p:nvPr/>
        </p:nvSpPr>
        <p:spPr bwMode="auto">
          <a:xfrm>
            <a:off x="2144688" y="3212976"/>
            <a:ext cx="720080" cy="252028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5398696" y="3212976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ソ♯</a:t>
            </a:r>
          </a:p>
        </p:txBody>
      </p:sp>
      <p:sp>
        <p:nvSpPr>
          <p:cNvPr id="25" name="角丸四角形 24"/>
          <p:cNvSpPr/>
          <p:nvPr/>
        </p:nvSpPr>
        <p:spPr bwMode="auto">
          <a:xfrm>
            <a:off x="5398696" y="4293096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ミ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5398696" y="5445224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ド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268760"/>
            <a:ext cx="8784976" cy="4824536"/>
          </a:xfrm>
          <a:prstGeom prst="roundRect">
            <a:avLst>
              <a:gd name="adj" fmla="val 11292"/>
            </a:avLst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920552" y="1556792"/>
            <a:ext cx="81369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None/>
            </a:pPr>
            <a:r>
              <a:rPr lang="ja-JP" altLang="en-US" sz="2000" kern="0" dirty="0" smtClean="0"/>
              <a:t>　　　　→言葉の区切りでは、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None/>
            </a:pPr>
            <a:r>
              <a:rPr lang="ja-JP" altLang="en-US" sz="2000" kern="0" dirty="0" smtClean="0"/>
              <a:t>　　　　　　　　　　・音を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伸ばす</a:t>
            </a:r>
            <a:endParaRPr lang="en-US" altLang="ja-JP" sz="2000" kern="0" dirty="0" smtClean="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None/>
            </a:pPr>
            <a:r>
              <a:rPr lang="ja-JP" altLang="en-US" sz="2000" kern="0" dirty="0" smtClean="0"/>
              <a:t>　　　　　　　　　　・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休符</a:t>
            </a:r>
            <a:r>
              <a:rPr lang="ja-JP" altLang="en-US" sz="2000" kern="0" dirty="0" smtClean="0"/>
              <a:t>を入れる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ja-JP" altLang="en-US" sz="2000" kern="0" dirty="0" smtClean="0">
                <a:solidFill>
                  <a:srgbClr val="FF0000"/>
                </a:solidFill>
              </a:rPr>
              <a:t>伴奏に合うメロディーにしよう</a:t>
            </a:r>
            <a:endParaRPr lang="en-US" altLang="ja-JP" sz="2000" kern="0" dirty="0" smtClean="0">
              <a:solidFill>
                <a:srgbClr val="FF0000"/>
              </a:solidFill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052736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125376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</p:spTree>
    <p:extLst>
      <p:ext uri="{BB962C8B-B14F-4D97-AF65-F5344CB8AC3E}">
        <p14:creationId xmlns="" xmlns:p14="http://schemas.microsoft.com/office/powerpoint/2010/main" val="293877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どんな歌にしたいかな？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4" name="円/楕円 13"/>
          <p:cNvSpPr/>
          <p:nvPr/>
        </p:nvSpPr>
        <p:spPr bwMode="auto">
          <a:xfrm>
            <a:off x="776536" y="1124744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1100572" y="1340768"/>
            <a:ext cx="7704856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3600" b="1" dirty="0" smtClean="0">
                <a:solidFill>
                  <a:schemeClr val="tx1"/>
                </a:solidFill>
              </a:rPr>
              <a:t>どんな歌にしたいか</a:t>
            </a:r>
            <a:endParaRPr lang="en-US" altLang="ja-JP" sz="36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600" b="1" dirty="0" smtClean="0">
                <a:solidFill>
                  <a:schemeClr val="tx1"/>
                </a:solidFill>
              </a:rPr>
              <a:t>グループで話し合ってみよう</a:t>
            </a:r>
            <a:endParaRPr lang="en-US" altLang="ja-JP" sz="3600" b="1" dirty="0" smtClean="0">
              <a:solidFill>
                <a:schemeClr val="tx1"/>
              </a:solidFill>
            </a:endParaRPr>
          </a:p>
        </p:txBody>
      </p:sp>
      <p:sp>
        <p:nvSpPr>
          <p:cNvPr id="18" name="雲形吹き出し 17"/>
          <p:cNvSpPr/>
          <p:nvPr/>
        </p:nvSpPr>
        <p:spPr bwMode="auto">
          <a:xfrm>
            <a:off x="6897216" y="3861048"/>
            <a:ext cx="2592288" cy="1440160"/>
          </a:xfrm>
          <a:prstGeom prst="cloudCallout">
            <a:avLst>
              <a:gd name="adj1" fmla="val -43998"/>
              <a:gd name="adj2" fmla="val -96706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堂々として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落ちついた感じ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雲形吹き出し 18"/>
          <p:cNvSpPr/>
          <p:nvPr/>
        </p:nvSpPr>
        <p:spPr bwMode="auto">
          <a:xfrm>
            <a:off x="3656856" y="4509120"/>
            <a:ext cx="2592288" cy="1440160"/>
          </a:xfrm>
          <a:prstGeom prst="cloudCallout">
            <a:avLst>
              <a:gd name="adj1" fmla="val 1805"/>
              <a:gd name="adj2" fmla="val -134612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ゆったりして</a:t>
            </a:r>
            <a:endParaRPr lang="en-US" altLang="ja-JP" sz="18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くつろげる感じ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雲形吹き出し 19"/>
          <p:cNvSpPr/>
          <p:nvPr/>
        </p:nvSpPr>
        <p:spPr bwMode="auto">
          <a:xfrm>
            <a:off x="632520" y="3861048"/>
            <a:ext cx="2592288" cy="1440160"/>
          </a:xfrm>
          <a:prstGeom prst="cloudCallout">
            <a:avLst>
              <a:gd name="adj1" fmla="val 40765"/>
              <a:gd name="adj2" fmla="val -102392"/>
            </a:avLst>
          </a:prstGeom>
          <a:solidFill>
            <a:srgbClr val="FFCC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楽しく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はずんだ感じ</a:t>
            </a:r>
          </a:p>
        </p:txBody>
      </p:sp>
    </p:spTree>
    <p:extLst>
      <p:ext uri="{BB962C8B-B14F-4D97-AF65-F5344CB8AC3E}">
        <p14:creationId xmlns="" xmlns:p14="http://schemas.microsoft.com/office/powerpoint/2010/main" val="18833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前回</a:t>
            </a:r>
            <a:r>
              <a:rPr lang="ja-JP" altLang="en-US" dirty="0" smtClean="0"/>
              <a:t>の復習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193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前回</a:t>
            </a:r>
            <a:r>
              <a:rPr lang="ja-JP" altLang="en-US" dirty="0" smtClean="0"/>
              <a:t>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6" name="円/楕円 15"/>
          <p:cNvSpPr/>
          <p:nvPr/>
        </p:nvSpPr>
        <p:spPr bwMode="auto">
          <a:xfrm rot="1180531">
            <a:off x="7457859" y="1107669"/>
            <a:ext cx="2244768" cy="126013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 rot="1180531">
            <a:off x="7458167" y="1107669"/>
            <a:ext cx="2244768" cy="12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みんな</a:t>
            </a:r>
            <a:endParaRPr lang="en-US" altLang="ja-JP" sz="20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覚えてるかな？</a:t>
            </a:r>
            <a:endParaRPr lang="en-US" altLang="ja-JP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33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前回の復習</a:t>
            </a:r>
            <a:r>
              <a:rPr lang="ja-JP" altLang="en-US" dirty="0"/>
              <a:t> </a:t>
            </a:r>
            <a:r>
              <a:rPr lang="en-US" altLang="ja-JP" dirty="0" smtClean="0"/>
              <a:t>- </a:t>
            </a:r>
            <a:r>
              <a:rPr lang="ja-JP" altLang="en-US" dirty="0" smtClean="0"/>
              <a:t>歌詞</a:t>
            </a:r>
            <a:endParaRPr kumimoji="1" lang="ja-JP" altLang="en-US" dirty="0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25344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2288704" y="4509119"/>
            <a:ext cx="3672408" cy="122413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ドーナツ 7"/>
          <p:cNvSpPr/>
          <p:nvPr/>
        </p:nvSpPr>
        <p:spPr bwMode="auto">
          <a:xfrm>
            <a:off x="2720752" y="5589239"/>
            <a:ext cx="432048" cy="432048"/>
          </a:xfrm>
          <a:prstGeom prst="donut">
            <a:avLst>
              <a:gd name="adj" fmla="val 33129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ドーナツ 8"/>
          <p:cNvSpPr/>
          <p:nvPr/>
        </p:nvSpPr>
        <p:spPr bwMode="auto">
          <a:xfrm>
            <a:off x="5097016" y="5589239"/>
            <a:ext cx="432048" cy="432048"/>
          </a:xfrm>
          <a:prstGeom prst="donut">
            <a:avLst>
              <a:gd name="adj" fmla="val 31756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243272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67" y="3501008"/>
            <a:ext cx="208647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角丸四角形 11"/>
          <p:cNvSpPr/>
          <p:nvPr/>
        </p:nvSpPr>
        <p:spPr bwMode="auto">
          <a:xfrm>
            <a:off x="545705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502500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459296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416091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372886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329681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286476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6033120" y="4509119"/>
            <a:ext cx="3672408" cy="1224136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ドーナツ 19"/>
          <p:cNvSpPr/>
          <p:nvPr/>
        </p:nvSpPr>
        <p:spPr bwMode="auto">
          <a:xfrm>
            <a:off x="6465168" y="5589239"/>
            <a:ext cx="432048" cy="432048"/>
          </a:xfrm>
          <a:prstGeom prst="donut">
            <a:avLst>
              <a:gd name="adj" fmla="val 31697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ドーナツ 20"/>
          <p:cNvSpPr/>
          <p:nvPr/>
        </p:nvSpPr>
        <p:spPr bwMode="auto">
          <a:xfrm>
            <a:off x="8841432" y="5589239"/>
            <a:ext cx="432048" cy="432048"/>
          </a:xfrm>
          <a:prstGeom prst="donut">
            <a:avLst>
              <a:gd name="adj" fmla="val 33124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617713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角丸四角形 22"/>
          <p:cNvSpPr/>
          <p:nvPr/>
        </p:nvSpPr>
        <p:spPr bwMode="auto">
          <a:xfrm>
            <a:off x="920147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角丸四角形 23"/>
          <p:cNvSpPr/>
          <p:nvPr/>
        </p:nvSpPr>
        <p:spPr bwMode="auto">
          <a:xfrm>
            <a:off x="876942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833737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790532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角丸四角形 26"/>
          <p:cNvSpPr/>
          <p:nvPr/>
        </p:nvSpPr>
        <p:spPr bwMode="auto">
          <a:xfrm>
            <a:off x="747328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角丸四角形 27"/>
          <p:cNvSpPr/>
          <p:nvPr/>
        </p:nvSpPr>
        <p:spPr bwMode="auto">
          <a:xfrm>
            <a:off x="704123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角丸四角形 28"/>
          <p:cNvSpPr/>
          <p:nvPr/>
        </p:nvSpPr>
        <p:spPr bwMode="auto">
          <a:xfrm>
            <a:off x="660918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44488" y="3789040"/>
            <a:ext cx="1872208" cy="504056"/>
          </a:xfrm>
          <a:prstGeom prst="rect">
            <a:avLst/>
          </a:prstGeom>
          <a:noFill/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カウント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44488" y="5085184"/>
            <a:ext cx="180020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１小節目</a:t>
            </a:r>
            <a:endParaRPr lang="ja-JP" altLang="en-US" sz="2800" b="1" dirty="0">
              <a:solidFill>
                <a:schemeClr val="bg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080792" y="5210058"/>
            <a:ext cx="216024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825208" y="5210058"/>
            <a:ext cx="2016224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288704" y="3861048"/>
            <a:ext cx="3600400" cy="432048"/>
          </a:xfrm>
          <a:prstGeom prst="rect">
            <a:avLst/>
          </a:prstGeom>
          <a:solidFill>
            <a:srgbClr val="FFC000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きみ</a:t>
            </a:r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とぼくと</a:t>
            </a:r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は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033120" y="3861048"/>
            <a:ext cx="3672408" cy="432048"/>
          </a:xfrm>
          <a:prstGeom prst="rect">
            <a:avLst/>
          </a:prstGeom>
          <a:solidFill>
            <a:srgbClr val="99FF33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ともだちだ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568624" y="1700808"/>
            <a:ext cx="64807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</a:t>
            </a:r>
            <a:r>
              <a:rPr lang="ja-JP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きみ</a:t>
            </a:r>
            <a:r>
              <a:rPr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とぼくとは</a:t>
            </a:r>
            <a:endParaRPr kumimoji="1" lang="en-US" altLang="ja-JP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　　　</a:t>
            </a:r>
            <a:r>
              <a:rPr lang="ja-JP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ともだちだ</a:t>
            </a:r>
            <a:r>
              <a:rPr kumimoji="1"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</a:t>
            </a:r>
          </a:p>
        </p:txBody>
      </p:sp>
    </p:spTree>
    <p:extLst>
      <p:ext uri="{BB962C8B-B14F-4D97-AF65-F5344CB8AC3E}">
        <p14:creationId xmlns="" xmlns:p14="http://schemas.microsoft.com/office/powerpoint/2010/main" val="211625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前回</a:t>
            </a:r>
            <a:r>
              <a:rPr lang="ja-JP" altLang="en-US" dirty="0" smtClean="0"/>
              <a:t>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412776"/>
            <a:ext cx="8784976" cy="44644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844824"/>
            <a:ext cx="83529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言葉の区切り</a:t>
            </a:r>
            <a:r>
              <a:rPr lang="ja-JP" altLang="en-US" sz="2000" kern="0" dirty="0" smtClean="0"/>
              <a:t>をわかりやすくしよう）</a:t>
            </a:r>
            <a:endParaRPr lang="en-US" altLang="ja-JP" sz="2000" kern="0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19675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269392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6" name="円/楕円 15"/>
          <p:cNvSpPr/>
          <p:nvPr/>
        </p:nvSpPr>
        <p:spPr bwMode="auto">
          <a:xfrm rot="1180531">
            <a:off x="7457859" y="1107669"/>
            <a:ext cx="2244768" cy="126013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6"/>
          <p:cNvSpPr txBox="1">
            <a:spLocks/>
          </p:cNvSpPr>
          <p:nvPr/>
        </p:nvSpPr>
        <p:spPr bwMode="auto">
          <a:xfrm rot="1180531">
            <a:off x="7458167" y="1107669"/>
            <a:ext cx="2244768" cy="126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みんな</a:t>
            </a:r>
            <a:endParaRPr lang="en-US" altLang="ja-JP" sz="20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覚えてるかな？</a:t>
            </a:r>
            <a:endParaRPr lang="en-US" altLang="ja-JP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451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16496" y="247179"/>
            <a:ext cx="9073008" cy="517525"/>
          </a:xfrm>
        </p:spPr>
        <p:txBody>
          <a:bodyPr/>
          <a:lstStyle/>
          <a:p>
            <a:r>
              <a:rPr lang="ja-JP" altLang="en-US" dirty="0" smtClean="0"/>
              <a:t>前回の復習</a:t>
            </a:r>
            <a:r>
              <a:rPr lang="en-US" altLang="ja-JP" dirty="0" smtClean="0"/>
              <a:t> - </a:t>
            </a:r>
            <a:r>
              <a:rPr lang="ja-JP" altLang="en-US" dirty="0" smtClean="0"/>
              <a:t>リズムを試してみよう</a:t>
            </a:r>
            <a:endParaRPr kumimoji="1" lang="ja-JP" altLang="en-US" dirty="0"/>
          </a:p>
        </p:txBody>
      </p:sp>
      <p:sp>
        <p:nvSpPr>
          <p:cNvPr id="87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512" y="1052736"/>
            <a:ext cx="162281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" name="グループ化 80"/>
          <p:cNvGrpSpPr/>
          <p:nvPr/>
        </p:nvGrpSpPr>
        <p:grpSpPr>
          <a:xfrm>
            <a:off x="2288704" y="1628800"/>
            <a:ext cx="3672408" cy="1440160"/>
            <a:chOff x="2288704" y="1988840"/>
            <a:chExt cx="3672408" cy="1440160"/>
          </a:xfrm>
        </p:grpSpPr>
        <p:sp>
          <p:nvSpPr>
            <p:cNvPr id="6" name="角丸四角形 5"/>
            <p:cNvSpPr/>
            <p:nvPr/>
          </p:nvSpPr>
          <p:spPr bwMode="auto">
            <a:xfrm>
              <a:off x="2288704" y="1988840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" name="ドーナツ 6"/>
            <p:cNvSpPr/>
            <p:nvPr/>
          </p:nvSpPr>
          <p:spPr bwMode="auto">
            <a:xfrm>
              <a:off x="2720752" y="2996952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" name="ドーナツ 7"/>
            <p:cNvSpPr/>
            <p:nvPr/>
          </p:nvSpPr>
          <p:spPr bwMode="auto">
            <a:xfrm>
              <a:off x="5097016" y="2996952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" name="角丸四角形 8"/>
            <p:cNvSpPr/>
            <p:nvPr/>
          </p:nvSpPr>
          <p:spPr bwMode="auto">
            <a:xfrm>
              <a:off x="243272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" name="角丸四角形 10"/>
            <p:cNvSpPr/>
            <p:nvPr/>
          </p:nvSpPr>
          <p:spPr bwMode="auto">
            <a:xfrm>
              <a:off x="545705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" name="角丸四角形 11"/>
            <p:cNvSpPr/>
            <p:nvPr/>
          </p:nvSpPr>
          <p:spPr bwMode="auto">
            <a:xfrm>
              <a:off x="502500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3" name="角丸四角形 12"/>
            <p:cNvSpPr/>
            <p:nvPr/>
          </p:nvSpPr>
          <p:spPr bwMode="auto">
            <a:xfrm>
              <a:off x="459296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" name="角丸四角形 13"/>
            <p:cNvSpPr/>
            <p:nvPr/>
          </p:nvSpPr>
          <p:spPr bwMode="auto">
            <a:xfrm>
              <a:off x="416091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5" name="角丸四角形 14"/>
            <p:cNvSpPr/>
            <p:nvPr/>
          </p:nvSpPr>
          <p:spPr bwMode="auto">
            <a:xfrm>
              <a:off x="372886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ぼ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6" name="角丸四角形 15"/>
            <p:cNvSpPr/>
            <p:nvPr/>
          </p:nvSpPr>
          <p:spPr bwMode="auto">
            <a:xfrm>
              <a:off x="329681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 smtClean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7" name="角丸四角形 16"/>
            <p:cNvSpPr/>
            <p:nvPr/>
          </p:nvSpPr>
          <p:spPr bwMode="auto">
            <a:xfrm>
              <a:off x="286476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2" name="グループ化 81"/>
          <p:cNvGrpSpPr/>
          <p:nvPr/>
        </p:nvGrpSpPr>
        <p:grpSpPr>
          <a:xfrm>
            <a:off x="6033120" y="1628800"/>
            <a:ext cx="3672408" cy="1440160"/>
            <a:chOff x="6033120" y="1988840"/>
            <a:chExt cx="3672408" cy="1440160"/>
          </a:xfrm>
        </p:grpSpPr>
        <p:sp>
          <p:nvSpPr>
            <p:cNvPr id="18" name="角丸四角形 17"/>
            <p:cNvSpPr/>
            <p:nvPr/>
          </p:nvSpPr>
          <p:spPr bwMode="auto">
            <a:xfrm>
              <a:off x="6033120" y="1988840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9" name="ドーナツ 18"/>
            <p:cNvSpPr/>
            <p:nvPr/>
          </p:nvSpPr>
          <p:spPr bwMode="auto">
            <a:xfrm>
              <a:off x="6465168" y="2996952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0" name="ドーナツ 19"/>
            <p:cNvSpPr/>
            <p:nvPr/>
          </p:nvSpPr>
          <p:spPr bwMode="auto">
            <a:xfrm>
              <a:off x="8841432" y="2996952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1" name="角丸四角形 20"/>
            <p:cNvSpPr/>
            <p:nvPr/>
          </p:nvSpPr>
          <p:spPr bwMode="auto">
            <a:xfrm>
              <a:off x="617713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2" name="角丸四角形 21"/>
            <p:cNvSpPr/>
            <p:nvPr/>
          </p:nvSpPr>
          <p:spPr bwMode="auto">
            <a:xfrm>
              <a:off x="920147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角丸四角形 22"/>
            <p:cNvSpPr/>
            <p:nvPr/>
          </p:nvSpPr>
          <p:spPr bwMode="auto">
            <a:xfrm>
              <a:off x="876942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4" name="角丸四角形 23"/>
            <p:cNvSpPr/>
            <p:nvPr/>
          </p:nvSpPr>
          <p:spPr bwMode="auto">
            <a:xfrm>
              <a:off x="833737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5" name="角丸四角形 24"/>
            <p:cNvSpPr/>
            <p:nvPr/>
          </p:nvSpPr>
          <p:spPr bwMode="auto">
            <a:xfrm>
              <a:off x="790532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6" name="角丸四角形 25"/>
            <p:cNvSpPr/>
            <p:nvPr/>
          </p:nvSpPr>
          <p:spPr bwMode="auto">
            <a:xfrm>
              <a:off x="747328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27" name="角丸四角形 26"/>
            <p:cNvSpPr/>
            <p:nvPr/>
          </p:nvSpPr>
          <p:spPr bwMode="auto">
            <a:xfrm>
              <a:off x="704123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8" name="角丸四角形 27"/>
            <p:cNvSpPr/>
            <p:nvPr/>
          </p:nvSpPr>
          <p:spPr bwMode="auto">
            <a:xfrm>
              <a:off x="660918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3" name="グループ化 82"/>
          <p:cNvGrpSpPr/>
          <p:nvPr/>
        </p:nvGrpSpPr>
        <p:grpSpPr>
          <a:xfrm>
            <a:off x="2277909" y="3212976"/>
            <a:ext cx="3672408" cy="1440160"/>
            <a:chOff x="2277909" y="3501008"/>
            <a:chExt cx="3672408" cy="1440160"/>
          </a:xfrm>
        </p:grpSpPr>
        <p:sp>
          <p:nvSpPr>
            <p:cNvPr id="29" name="角丸四角形 28"/>
            <p:cNvSpPr/>
            <p:nvPr/>
          </p:nvSpPr>
          <p:spPr bwMode="auto">
            <a:xfrm>
              <a:off x="2277909" y="3501008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0" name="ドーナツ 29"/>
            <p:cNvSpPr/>
            <p:nvPr/>
          </p:nvSpPr>
          <p:spPr bwMode="auto">
            <a:xfrm>
              <a:off x="2709957" y="4509120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1" name="ドーナツ 30"/>
            <p:cNvSpPr/>
            <p:nvPr/>
          </p:nvSpPr>
          <p:spPr bwMode="auto">
            <a:xfrm>
              <a:off x="5086221" y="4509120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2" name="角丸四角形 31"/>
            <p:cNvSpPr/>
            <p:nvPr/>
          </p:nvSpPr>
          <p:spPr bwMode="auto">
            <a:xfrm>
              <a:off x="242192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3" name="角丸四角形 32"/>
            <p:cNvSpPr/>
            <p:nvPr/>
          </p:nvSpPr>
          <p:spPr bwMode="auto">
            <a:xfrm>
              <a:off x="544626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" name="角丸四角形 33"/>
            <p:cNvSpPr/>
            <p:nvPr/>
          </p:nvSpPr>
          <p:spPr bwMode="auto">
            <a:xfrm>
              <a:off x="501421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5" name="角丸四角形 34"/>
            <p:cNvSpPr/>
            <p:nvPr/>
          </p:nvSpPr>
          <p:spPr bwMode="auto">
            <a:xfrm>
              <a:off x="458216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6" name="角丸四角形 35"/>
            <p:cNvSpPr/>
            <p:nvPr/>
          </p:nvSpPr>
          <p:spPr bwMode="auto">
            <a:xfrm>
              <a:off x="415011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ぼ</a:t>
              </a:r>
            </a:p>
          </p:txBody>
        </p:sp>
        <p:sp>
          <p:nvSpPr>
            <p:cNvPr id="37" name="角丸四角形 36"/>
            <p:cNvSpPr/>
            <p:nvPr/>
          </p:nvSpPr>
          <p:spPr bwMode="auto">
            <a:xfrm>
              <a:off x="371806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8" name="角丸四角形 37"/>
            <p:cNvSpPr/>
            <p:nvPr/>
          </p:nvSpPr>
          <p:spPr bwMode="auto">
            <a:xfrm>
              <a:off x="328602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9" name="角丸四角形 38"/>
            <p:cNvSpPr/>
            <p:nvPr/>
          </p:nvSpPr>
          <p:spPr bwMode="auto">
            <a:xfrm>
              <a:off x="285397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4" name="グループ化 83"/>
          <p:cNvGrpSpPr/>
          <p:nvPr/>
        </p:nvGrpSpPr>
        <p:grpSpPr>
          <a:xfrm>
            <a:off x="6022325" y="3212976"/>
            <a:ext cx="3672408" cy="1440160"/>
            <a:chOff x="6022325" y="3501008"/>
            <a:chExt cx="3672408" cy="1440160"/>
          </a:xfrm>
        </p:grpSpPr>
        <p:sp>
          <p:nvSpPr>
            <p:cNvPr id="40" name="角丸四角形 39"/>
            <p:cNvSpPr/>
            <p:nvPr/>
          </p:nvSpPr>
          <p:spPr bwMode="auto">
            <a:xfrm>
              <a:off x="6022325" y="3501008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1" name="ドーナツ 40"/>
            <p:cNvSpPr/>
            <p:nvPr/>
          </p:nvSpPr>
          <p:spPr bwMode="auto">
            <a:xfrm>
              <a:off x="6454373" y="4509120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2" name="ドーナツ 41"/>
            <p:cNvSpPr/>
            <p:nvPr/>
          </p:nvSpPr>
          <p:spPr bwMode="auto">
            <a:xfrm>
              <a:off x="8830637" y="4509120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3" name="角丸四角形 42"/>
            <p:cNvSpPr/>
            <p:nvPr/>
          </p:nvSpPr>
          <p:spPr bwMode="auto">
            <a:xfrm>
              <a:off x="616634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4" name="角丸四角形 43"/>
            <p:cNvSpPr/>
            <p:nvPr/>
          </p:nvSpPr>
          <p:spPr bwMode="auto">
            <a:xfrm>
              <a:off x="919067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5" name="角丸四角形 44"/>
            <p:cNvSpPr/>
            <p:nvPr/>
          </p:nvSpPr>
          <p:spPr bwMode="auto">
            <a:xfrm>
              <a:off x="875862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6" name="角丸四角形 45"/>
            <p:cNvSpPr/>
            <p:nvPr/>
          </p:nvSpPr>
          <p:spPr bwMode="auto">
            <a:xfrm>
              <a:off x="832658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47" name="角丸四角形 46"/>
            <p:cNvSpPr/>
            <p:nvPr/>
          </p:nvSpPr>
          <p:spPr bwMode="auto">
            <a:xfrm>
              <a:off x="789453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8" name="角丸四角形 47"/>
            <p:cNvSpPr/>
            <p:nvPr/>
          </p:nvSpPr>
          <p:spPr bwMode="auto">
            <a:xfrm>
              <a:off x="746248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9" name="角丸四角形 48"/>
            <p:cNvSpPr/>
            <p:nvPr/>
          </p:nvSpPr>
          <p:spPr bwMode="auto">
            <a:xfrm>
              <a:off x="703043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0" name="角丸四角形 49"/>
            <p:cNvSpPr/>
            <p:nvPr/>
          </p:nvSpPr>
          <p:spPr bwMode="auto">
            <a:xfrm>
              <a:off x="659838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5" name="グループ化 84"/>
          <p:cNvGrpSpPr/>
          <p:nvPr/>
        </p:nvGrpSpPr>
        <p:grpSpPr>
          <a:xfrm>
            <a:off x="2288704" y="4797152"/>
            <a:ext cx="3672408" cy="1440160"/>
            <a:chOff x="2288704" y="5013176"/>
            <a:chExt cx="3672408" cy="1440160"/>
          </a:xfrm>
        </p:grpSpPr>
        <p:sp>
          <p:nvSpPr>
            <p:cNvPr id="51" name="角丸四角形 50"/>
            <p:cNvSpPr/>
            <p:nvPr/>
          </p:nvSpPr>
          <p:spPr bwMode="auto">
            <a:xfrm>
              <a:off x="2288704" y="5013176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2" name="ドーナツ 51"/>
            <p:cNvSpPr/>
            <p:nvPr/>
          </p:nvSpPr>
          <p:spPr bwMode="auto">
            <a:xfrm>
              <a:off x="2720752" y="6021288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3" name="ドーナツ 52"/>
            <p:cNvSpPr/>
            <p:nvPr/>
          </p:nvSpPr>
          <p:spPr bwMode="auto">
            <a:xfrm>
              <a:off x="5097016" y="6021288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4" name="角丸四角形 53"/>
            <p:cNvSpPr/>
            <p:nvPr/>
          </p:nvSpPr>
          <p:spPr bwMode="auto">
            <a:xfrm>
              <a:off x="243272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5" name="角丸四角形 54"/>
            <p:cNvSpPr/>
            <p:nvPr/>
          </p:nvSpPr>
          <p:spPr bwMode="auto">
            <a:xfrm>
              <a:off x="545705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6" name="角丸四角形 55"/>
            <p:cNvSpPr/>
            <p:nvPr/>
          </p:nvSpPr>
          <p:spPr bwMode="auto">
            <a:xfrm>
              <a:off x="502500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7" name="角丸四角形 56"/>
            <p:cNvSpPr/>
            <p:nvPr/>
          </p:nvSpPr>
          <p:spPr bwMode="auto">
            <a:xfrm>
              <a:off x="459296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8" name="角丸四角形 57"/>
            <p:cNvSpPr/>
            <p:nvPr/>
          </p:nvSpPr>
          <p:spPr bwMode="auto">
            <a:xfrm>
              <a:off x="416091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ぼ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9" name="角丸四角形 58"/>
            <p:cNvSpPr/>
            <p:nvPr/>
          </p:nvSpPr>
          <p:spPr bwMode="auto">
            <a:xfrm>
              <a:off x="372886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0" name="角丸四角形 59"/>
            <p:cNvSpPr/>
            <p:nvPr/>
          </p:nvSpPr>
          <p:spPr bwMode="auto">
            <a:xfrm>
              <a:off x="329681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1" name="角丸四角形 60"/>
            <p:cNvSpPr/>
            <p:nvPr/>
          </p:nvSpPr>
          <p:spPr bwMode="auto">
            <a:xfrm>
              <a:off x="286476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6" name="グループ化 85"/>
          <p:cNvGrpSpPr/>
          <p:nvPr/>
        </p:nvGrpSpPr>
        <p:grpSpPr>
          <a:xfrm>
            <a:off x="6033120" y="4797152"/>
            <a:ext cx="3672408" cy="1440160"/>
            <a:chOff x="6033120" y="5013176"/>
            <a:chExt cx="3672408" cy="1440160"/>
          </a:xfrm>
        </p:grpSpPr>
        <p:sp>
          <p:nvSpPr>
            <p:cNvPr id="62" name="角丸四角形 61"/>
            <p:cNvSpPr/>
            <p:nvPr/>
          </p:nvSpPr>
          <p:spPr bwMode="auto">
            <a:xfrm>
              <a:off x="6033120" y="5013176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3" name="ドーナツ 62"/>
            <p:cNvSpPr/>
            <p:nvPr/>
          </p:nvSpPr>
          <p:spPr bwMode="auto">
            <a:xfrm>
              <a:off x="6465168" y="6021288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4" name="ドーナツ 63"/>
            <p:cNvSpPr/>
            <p:nvPr/>
          </p:nvSpPr>
          <p:spPr bwMode="auto">
            <a:xfrm>
              <a:off x="8841432" y="6021288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5" name="角丸四角形 64"/>
            <p:cNvSpPr/>
            <p:nvPr/>
          </p:nvSpPr>
          <p:spPr bwMode="auto">
            <a:xfrm>
              <a:off x="617713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6" name="角丸四角形 65"/>
            <p:cNvSpPr/>
            <p:nvPr/>
          </p:nvSpPr>
          <p:spPr bwMode="auto">
            <a:xfrm>
              <a:off x="920147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7" name="角丸四角形 66"/>
            <p:cNvSpPr/>
            <p:nvPr/>
          </p:nvSpPr>
          <p:spPr bwMode="auto">
            <a:xfrm>
              <a:off x="876942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8" name="角丸四角形 67"/>
            <p:cNvSpPr/>
            <p:nvPr/>
          </p:nvSpPr>
          <p:spPr bwMode="auto">
            <a:xfrm>
              <a:off x="833737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69" name="角丸四角形 68"/>
            <p:cNvSpPr/>
            <p:nvPr/>
          </p:nvSpPr>
          <p:spPr bwMode="auto">
            <a:xfrm>
              <a:off x="790532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0" name="角丸四角形 69"/>
            <p:cNvSpPr/>
            <p:nvPr/>
          </p:nvSpPr>
          <p:spPr bwMode="auto">
            <a:xfrm>
              <a:off x="747328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1" name="角丸四角形 70"/>
            <p:cNvSpPr/>
            <p:nvPr/>
          </p:nvSpPr>
          <p:spPr bwMode="auto">
            <a:xfrm>
              <a:off x="704123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2" name="角丸四角形 71"/>
            <p:cNvSpPr/>
            <p:nvPr/>
          </p:nvSpPr>
          <p:spPr bwMode="auto">
            <a:xfrm>
              <a:off x="660918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77" name="テキスト ボックス 76"/>
          <p:cNvSpPr txBox="1"/>
          <p:nvPr/>
        </p:nvSpPr>
        <p:spPr>
          <a:xfrm>
            <a:off x="5645784" y="71920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ため</a:t>
            </a:r>
            <a:r>
              <a:rPr kumimoji="1" lang="ja-JP" altLang="en-US" sz="10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1956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言葉の区切りをわかりやすく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8" name="角丸四角形 7"/>
          <p:cNvSpPr/>
          <p:nvPr/>
        </p:nvSpPr>
        <p:spPr bwMode="auto">
          <a:xfrm>
            <a:off x="632520" y="1340768"/>
            <a:ext cx="8712968" cy="2664296"/>
          </a:xfrm>
          <a:prstGeom prst="roundRect">
            <a:avLst>
              <a:gd name="adj" fmla="val 6633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640632" y="4293096"/>
            <a:ext cx="6408712" cy="18466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言葉の区切りでは、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　　</a:t>
            </a:r>
            <a:r>
              <a:rPr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①音を伸ばす</a:t>
            </a:r>
            <a:endParaRPr lang="en-US" altLang="ja-JP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>
              <a:lnSpc>
                <a:spcPct val="150000"/>
              </a:lnSpc>
            </a:pPr>
            <a:r>
              <a:rPr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  ②</a:t>
            </a:r>
            <a:r>
              <a:rPr kumimoji="1"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休符を入れる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08000" y="4509120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の</a:t>
            </a:r>
            <a:r>
              <a:rPr kumimoji="1"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399888" y="5255622"/>
            <a:ext cx="1130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きゅう　</a:t>
            </a:r>
            <a:r>
              <a:rPr lang="ja-JP" altLang="en-US" sz="11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ふ</a:t>
            </a:r>
            <a:r>
              <a:rPr kumimoji="1"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pic>
        <p:nvPicPr>
          <p:cNvPr id="11" name="図 10" descr="キャプチャ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8138" y="1556792"/>
            <a:ext cx="8403334" cy="21602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715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33530</TotalTime>
  <Words>707</Words>
  <Application>Microsoft Office PowerPoint</Application>
  <PresentationFormat>A4 210 x 297 mm</PresentationFormat>
  <Paragraphs>242</Paragraphs>
  <Slides>25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26" baseType="lpstr">
      <vt:lpstr>SES template</vt:lpstr>
      <vt:lpstr>音楽づくり授業 ②</vt:lpstr>
      <vt:lpstr>今日のめあて</vt:lpstr>
      <vt:lpstr>どんな歌にしたいかな？</vt:lpstr>
      <vt:lpstr>前回の復習</vt:lpstr>
      <vt:lpstr>前回の復習</vt:lpstr>
      <vt:lpstr>前回の復習 - 歌詞</vt:lpstr>
      <vt:lpstr>前回の復習</vt:lpstr>
      <vt:lpstr>前回の復習 - リズムを試してみよう</vt:lpstr>
      <vt:lpstr>言葉の区切りをわかりやすく</vt:lpstr>
      <vt:lpstr>前回の復習</vt:lpstr>
      <vt:lpstr>前回の復習 - 音の高さを変えてみよう</vt:lpstr>
      <vt:lpstr>前回の復習</vt:lpstr>
      <vt:lpstr>音階のまほうをかけよう</vt:lpstr>
      <vt:lpstr>ステップアップしよう</vt:lpstr>
      <vt:lpstr>8小節の歌をつくってみよう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伴奏に合ったメロディーの作り方</vt:lpstr>
      <vt:lpstr>まとめ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2017-01-15T07:49:41Z</dcterms:modified>
</cp:coreProperties>
</file>